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57" r:id="rId3"/>
    <p:sldId id="262" r:id="rId4"/>
    <p:sldId id="259" r:id="rId5"/>
    <p:sldId id="261" r:id="rId6"/>
    <p:sldId id="260" r:id="rId7"/>
    <p:sldId id="258" r:id="rId8"/>
    <p:sldId id="264" r:id="rId9"/>
    <p:sldId id="267" r:id="rId10"/>
    <p:sldId id="265" r:id="rId11"/>
    <p:sldId id="268" r:id="rId12"/>
    <p:sldId id="266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267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26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6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27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73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274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75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1276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1277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1278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1279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8542DCA-D13E-4DF8-AE72-698991EFA36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4BD85AF-A861-4638-9296-BCD3FE96AE6B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7093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82DEE49-D059-45A2-9507-222C3BDD102A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8412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2ABCEB1-F719-4855-A705-547832212EFC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984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D76E052-6CA9-4B39-BEF0-C2179FB3E74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8762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BC5A3B9-C9A4-4DA1-A906-0E431EA0000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4196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C37BC8-4679-42E6-AA59-6A9CB3D33F99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8297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107DFB8-9CBC-4D6A-93F4-BEC8CB88A20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50512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FA2A603-C86C-4B3B-91ED-EB8E266A67D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921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1E493DD-47CD-488A-B8E9-6DB5D8D3BF7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1243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FC36A6-0945-4836-8097-54A24EBBA71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0906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8AE857F8-0C48-4584-8D27-F50D73F6708C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244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245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246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7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8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49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0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251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53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54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 altLang="en-US"/>
          </a:p>
        </p:txBody>
      </p:sp>
      <p:sp>
        <p:nvSpPr>
          <p:cNvPr id="10255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ds.org/messier/xtra/similar/urban.html" TargetMode="External"/><Relationship Id="rId2" Type="http://schemas.openxmlformats.org/officeDocument/2006/relationships/hyperlink" Target="http://www.astroleague.org/al/obsclubs/urban/urban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stro.wisc.edu/~dolan/constellations/constellations/Ursa_Major.html" TargetMode="External"/><Relationship Id="rId2" Type="http://schemas.openxmlformats.org/officeDocument/2006/relationships/hyperlink" Target="http://www.astro.wisc.edu/~dolan/constellations/constellations/Leo_Minor.html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stro.wisc.edu/~dolan/constellations/constellations/Ursa_Major.html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Urban Astronomy Club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 How to </a:t>
            </a:r>
            <a:r>
              <a:rPr lang="en-US" altLang="en-US" u="sng"/>
              <a:t>Observe</a:t>
            </a:r>
            <a:r>
              <a:rPr lang="en-US" altLang="en-US"/>
              <a:t> and </a:t>
            </a:r>
            <a:r>
              <a:rPr lang="en-US" altLang="en-US" u="sng"/>
              <a:t>Manage</a:t>
            </a:r>
            <a:r>
              <a:rPr lang="en-US" altLang="en-US"/>
              <a:t> a List of Observing Targets: The 6% Solution</a:t>
            </a:r>
          </a:p>
        </p:txBody>
      </p:sp>
      <p:pic>
        <p:nvPicPr>
          <p:cNvPr id="2053" name="Picture 5" descr="Urban Club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2400"/>
            <a:ext cx="24765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8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Star-hopping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As Easy as 1, 2, 3, 4, 5, 6, 7, 8, 9,…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Starhopping: The “3” Steps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Naked-Eye View</a:t>
            </a:r>
          </a:p>
          <a:p>
            <a:r>
              <a:rPr lang="en-US" altLang="en-US"/>
              <a:t>Finder Scope View</a:t>
            </a:r>
          </a:p>
          <a:p>
            <a:r>
              <a:rPr lang="en-US" altLang="en-US"/>
              <a:t>Eyepiece View</a:t>
            </a:r>
            <a:r>
              <a:rPr lang="en-US" altLang="en-US" u="sng"/>
              <a:t>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Logging Observations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533400" y="1447800"/>
            <a:ext cx="8153400" cy="544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/>
              <a:t>Observing Log Entries for Algieba</a:t>
            </a:r>
          </a:p>
          <a:p>
            <a:endParaRPr lang="en-US" altLang="en-US"/>
          </a:p>
          <a:p>
            <a:r>
              <a:rPr lang="en-US" altLang="en-US"/>
              <a:t>Date: 2003 March 24 20:57</a:t>
            </a:r>
          </a:p>
          <a:p>
            <a:r>
              <a:rPr lang="en-US" altLang="en-US"/>
              <a:t>Observer: Jerry Persall</a:t>
            </a:r>
          </a:p>
          <a:p>
            <a:r>
              <a:rPr lang="en-US" altLang="en-US"/>
              <a:t>Location: Columbia, Maryland</a:t>
            </a:r>
          </a:p>
          <a:p>
            <a:r>
              <a:rPr lang="en-US" altLang="en-US"/>
              <a:t>Instrument: Meade 5" APO Refractor ED</a:t>
            </a:r>
          </a:p>
          <a:p>
            <a:r>
              <a:rPr lang="en-US" altLang="en-US"/>
              <a:t>Object Type: Multple Star System</a:t>
            </a:r>
          </a:p>
          <a:p>
            <a:r>
              <a:rPr lang="en-US" altLang="en-US"/>
              <a:t>Apparent Position: RA. 10h20m09.2s Dec. +19°49'34" (Leo)</a:t>
            </a:r>
          </a:p>
          <a:p>
            <a:r>
              <a:rPr lang="en-US" altLang="en-US"/>
              <a:t>Magnitude:  2.0</a:t>
            </a:r>
          </a:p>
          <a:p>
            <a:r>
              <a:rPr lang="en-US" altLang="en-US"/>
              <a:t>Object Altitude: 64°</a:t>
            </a:r>
          </a:p>
          <a:p>
            <a:endParaRPr lang="en-US" altLang="en-US"/>
          </a:p>
          <a:p>
            <a:r>
              <a:rPr lang="en-US" altLang="en-US"/>
              <a:t>Conditions: First fine spring night.  48 degrees.  Absolutely clear with occasional clouding.</a:t>
            </a:r>
          </a:p>
          <a:p>
            <a:endParaRPr lang="en-US" altLang="en-US"/>
          </a:p>
          <a:p>
            <a:r>
              <a:rPr lang="en-US" altLang="en-US"/>
              <a:t>Description: Backyard setup adjacent to Bluebird Observatory. Meade 5" APO </a:t>
            </a:r>
          </a:p>
          <a:p>
            <a:r>
              <a:rPr lang="en-US" altLang="en-US"/>
              <a:t>Refractor w/Meade Super Plössl 9.7mm, 118x. Close pair. Magnificent double </a:t>
            </a:r>
          </a:p>
          <a:p>
            <a:r>
              <a:rPr lang="en-US" altLang="en-US"/>
              <a:t>suns, blazing bright. White/yellow. One of the Urban Astronomy Club objects; </a:t>
            </a:r>
          </a:p>
          <a:p>
            <a:r>
              <a:rPr lang="en-US" altLang="en-US"/>
              <a:t>the only one in Leo. </a:t>
            </a:r>
          </a:p>
          <a:p>
            <a:endParaRPr lang="en-US" altLang="en-US"/>
          </a:p>
          <a:p>
            <a:pPr>
              <a:spcBef>
                <a:spcPct val="50000"/>
              </a:spcBef>
            </a:pP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Urban Astronomy Club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Making a List</a:t>
            </a:r>
          </a:p>
          <a:p>
            <a:r>
              <a:rPr lang="en-US" altLang="en-US"/>
              <a:t>Doing a Monthly Sort</a:t>
            </a:r>
          </a:p>
          <a:p>
            <a:r>
              <a:rPr lang="en-US" altLang="en-US"/>
              <a:t>Finding Out “What’s Up Tonight?”</a:t>
            </a:r>
          </a:p>
          <a:p>
            <a:r>
              <a:rPr lang="en-US" altLang="en-US"/>
              <a:t>Understanding the Target Characteristics in Advance</a:t>
            </a:r>
          </a:p>
          <a:p>
            <a:r>
              <a:rPr lang="en-US" altLang="en-US"/>
              <a:t>Star-Hopping to the 6% Solution</a:t>
            </a:r>
          </a:p>
          <a:p>
            <a:r>
              <a:rPr lang="en-US" altLang="en-US"/>
              <a:t>Logging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Making a List</a:t>
            </a:r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From the Astronomical League Website: </a:t>
            </a:r>
            <a:r>
              <a:rPr lang="en-US" altLang="en-US">
                <a:hlinkClick r:id="rId2"/>
              </a:rPr>
              <a:t>http://www.astroleague.org/al/obsclubs/urban/urban.html</a:t>
            </a:r>
            <a:endParaRPr lang="en-US" altLang="en-US"/>
          </a:p>
          <a:p>
            <a:r>
              <a:rPr lang="en-US" altLang="en-US"/>
              <a:t>From the S.E.D.S. Website: </a:t>
            </a:r>
            <a:r>
              <a:rPr lang="en-US" altLang="en-US">
                <a:solidFill>
                  <a:schemeClr val="hlink"/>
                </a:solidFill>
                <a:hlinkClick r:id="rId3"/>
              </a:rPr>
              <a:t>http://www.seds.org/messier/xtra/similar/urban.html</a:t>
            </a:r>
            <a:endParaRPr lang="en-US" altLang="en-US">
              <a:solidFill>
                <a:schemeClr val="hlink"/>
              </a:solidFill>
            </a:endParaRPr>
          </a:p>
          <a:p>
            <a:r>
              <a:rPr lang="en-US" altLang="en-US"/>
              <a:t>From the SkyTools Website: </a:t>
            </a:r>
            <a:r>
              <a:rPr lang="en-US" altLang="en-US">
                <a:solidFill>
                  <a:schemeClr val="hlink"/>
                </a:solidFill>
              </a:rPr>
              <a:t>http://www.skyhound.com/skytools1_lists.html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Doing a Monthly Sort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457200" y="1905000"/>
            <a:ext cx="822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chemeClr val="hlink"/>
                </a:solidFill>
              </a:rPr>
              <a:t>http://www.astro.wisc.edu/~dolan/constellations/constellationmonth_list.html</a:t>
            </a:r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533400" y="2743200"/>
            <a:ext cx="8153400" cy="4514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400" b="1"/>
              <a:t>April</a:t>
            </a:r>
          </a:p>
          <a:p>
            <a:pPr algn="ctr"/>
            <a:r>
              <a:rPr lang="en-US" altLang="en-US" sz="2800" i="1"/>
              <a:t>Antlia</a:t>
            </a:r>
          </a:p>
          <a:p>
            <a:pPr algn="ctr"/>
            <a:r>
              <a:rPr lang="en-US" altLang="en-US" sz="2800" i="1"/>
              <a:t>Chamaeleon</a:t>
            </a:r>
          </a:p>
          <a:p>
            <a:pPr algn="ctr"/>
            <a:r>
              <a:rPr lang="en-US" altLang="en-US" sz="2800" i="1"/>
              <a:t>Crater</a:t>
            </a:r>
          </a:p>
          <a:p>
            <a:pPr algn="ctr"/>
            <a:r>
              <a:rPr lang="en-US" altLang="en-US" sz="2800" i="1"/>
              <a:t>Hydra</a:t>
            </a:r>
          </a:p>
          <a:p>
            <a:pPr algn="ctr"/>
            <a:r>
              <a:rPr lang="en-US" altLang="en-US" sz="2800" i="1"/>
              <a:t>Leo</a:t>
            </a:r>
          </a:p>
          <a:p>
            <a:pPr algn="ctr"/>
            <a:r>
              <a:rPr lang="en-US" altLang="en-US" sz="2800" i="1"/>
              <a:t>Leo Minor</a:t>
            </a:r>
            <a:r>
              <a:rPr lang="en-US" altLang="en-US" sz="2800" i="1">
                <a:hlinkClick r:id="rId2"/>
              </a:rPr>
              <a:t> </a:t>
            </a:r>
            <a:endParaRPr lang="en-US" altLang="en-US" sz="2800" i="1"/>
          </a:p>
          <a:p>
            <a:pPr algn="ctr"/>
            <a:r>
              <a:rPr lang="en-US" altLang="en-US" sz="2800" i="1"/>
              <a:t>Sextans</a:t>
            </a:r>
          </a:p>
          <a:p>
            <a:pPr algn="ctr"/>
            <a:r>
              <a:rPr lang="en-US" altLang="en-US" sz="2800" i="1"/>
              <a:t>Ursa Major</a:t>
            </a:r>
            <a:r>
              <a:rPr lang="en-US" altLang="en-US" sz="2800" i="1">
                <a:hlinkClick r:id="rId3"/>
              </a:rPr>
              <a:t> </a:t>
            </a:r>
            <a:endParaRPr lang="en-US" altLang="en-US" sz="2800" i="1"/>
          </a:p>
          <a:p>
            <a:pPr>
              <a:spcBef>
                <a:spcPct val="50000"/>
              </a:spcBef>
            </a:pPr>
            <a:endParaRPr lang="en-US" altLang="en-US" sz="28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Comparing Sort to List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457200" y="1905000"/>
            <a:ext cx="822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>
                <a:solidFill>
                  <a:schemeClr val="hlink"/>
                </a:solidFill>
              </a:rPr>
              <a:t>http://www.astro.wisc.edu/~dolan/constellations/constellationmonth_list.html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533400" y="2743200"/>
            <a:ext cx="8153400" cy="432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400" b="1"/>
              <a:t>April</a:t>
            </a:r>
          </a:p>
          <a:p>
            <a:pPr algn="ctr"/>
            <a:endParaRPr lang="en-US" altLang="en-US" sz="2400"/>
          </a:p>
          <a:p>
            <a:pPr algn="ctr"/>
            <a:endParaRPr lang="en-US" altLang="en-US" sz="2400"/>
          </a:p>
          <a:p>
            <a:pPr algn="ctr"/>
            <a:endParaRPr lang="en-US" altLang="en-US" sz="2400"/>
          </a:p>
          <a:p>
            <a:pPr algn="ctr"/>
            <a:r>
              <a:rPr lang="en-US" altLang="en-US" sz="2800" i="1"/>
              <a:t>Hydra</a:t>
            </a:r>
          </a:p>
          <a:p>
            <a:pPr algn="ctr"/>
            <a:r>
              <a:rPr lang="en-US" altLang="en-US" sz="2800" i="1"/>
              <a:t>Leo</a:t>
            </a:r>
          </a:p>
          <a:p>
            <a:pPr algn="ctr"/>
            <a:endParaRPr lang="en-US" altLang="en-US" sz="2800" i="1"/>
          </a:p>
          <a:p>
            <a:pPr algn="ctr"/>
            <a:endParaRPr lang="en-US" altLang="en-US" sz="2800" i="1"/>
          </a:p>
          <a:p>
            <a:pPr algn="ctr"/>
            <a:r>
              <a:rPr lang="en-US" altLang="en-US" sz="2800" i="1"/>
              <a:t>Ursa Major</a:t>
            </a:r>
            <a:r>
              <a:rPr lang="en-US" altLang="en-US" sz="2800" i="1">
                <a:hlinkClick r:id="rId2"/>
              </a:rPr>
              <a:t> </a:t>
            </a:r>
            <a:endParaRPr lang="en-US" altLang="en-US" sz="2800" i="1"/>
          </a:p>
          <a:p>
            <a:pPr>
              <a:spcBef>
                <a:spcPct val="50000"/>
              </a:spcBef>
            </a:pPr>
            <a:endParaRPr lang="en-US" altLang="en-US" sz="2800" i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Finding Out “What’s Up Tonight?”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Check off every item in the printed list that matches the constellations monthly sort, OR</a:t>
            </a:r>
          </a:p>
          <a:p>
            <a:r>
              <a:rPr lang="en-US" altLang="en-US"/>
              <a:t>Run SkyTools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April’s Targets: The 6% Solution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Ghost of Jupiter/Eye (Hydra)</a:t>
            </a:r>
          </a:p>
          <a:p>
            <a:r>
              <a:rPr lang="en-US" altLang="en-US"/>
              <a:t>M48 (Hydra)</a:t>
            </a:r>
          </a:p>
          <a:p>
            <a:r>
              <a:rPr lang="en-US" altLang="en-US"/>
              <a:t>Algieba (Leo)</a:t>
            </a:r>
          </a:p>
          <a:p>
            <a:r>
              <a:rPr lang="en-US" altLang="en-US"/>
              <a:t>M82 (Ursa Major)</a:t>
            </a:r>
          </a:p>
          <a:p>
            <a:r>
              <a:rPr lang="en-US" altLang="en-US"/>
              <a:t>Bode’s Nebula (Ursa Major)</a:t>
            </a:r>
          </a:p>
          <a:p>
            <a:r>
              <a:rPr lang="en-US" altLang="en-US"/>
              <a:t>Mizar (Ursa Major)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Understanding the Target Characteristics In Advance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609600" y="1905000"/>
            <a:ext cx="8001000" cy="400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b="1"/>
              <a:t>Ghost of Jupiter/Eye</a:t>
            </a:r>
          </a:p>
          <a:p>
            <a:r>
              <a:rPr lang="en-US" altLang="en-US" b="1"/>
              <a:t>Planetary Nebula</a:t>
            </a:r>
          </a:p>
          <a:p>
            <a:r>
              <a:rPr lang="en-US" altLang="en-US" b="1"/>
              <a:t>aka NGC 3242</a:t>
            </a:r>
            <a:r>
              <a:rPr lang="en-US" altLang="en-US" sz="1600"/>
              <a:t>, PN G261.0+32.0, PK 261+32.1, ESO 568-5</a:t>
            </a:r>
          </a:p>
          <a:p>
            <a:r>
              <a:rPr lang="en-US" altLang="en-US" sz="1600"/>
              <a:t>RA: 10h24m46.1s, Dec: -18°38'32" (2000) in Hydra</a:t>
            </a:r>
          </a:p>
          <a:p>
            <a:r>
              <a:rPr lang="en-US" altLang="en-US" sz="1600"/>
              <a:t>Galactic lon: +261°03', Galactic lat: +32°03'</a:t>
            </a:r>
          </a:p>
          <a:p>
            <a:r>
              <a:rPr lang="en-US" altLang="en-US" b="1"/>
              <a:t>Magnitude: 8.60</a:t>
            </a:r>
          </a:p>
          <a:p>
            <a:r>
              <a:rPr lang="en-US" altLang="en-US" b="1"/>
              <a:t>Size: 25"</a:t>
            </a:r>
          </a:p>
          <a:p>
            <a:endParaRPr lang="en-US" altLang="en-US" b="1"/>
          </a:p>
          <a:p>
            <a:r>
              <a:rPr lang="en-US" altLang="en-US" sz="1600"/>
              <a:t>Catalog Data:</a:t>
            </a:r>
          </a:p>
          <a:p>
            <a:r>
              <a:rPr lang="en-US" altLang="en-US" b="1"/>
              <a:t>Magnitude of central star:  13.3</a:t>
            </a:r>
          </a:p>
          <a:p>
            <a:r>
              <a:rPr lang="en-US" altLang="en-US" sz="1600"/>
              <a:t>Radial Velocity: 2 km/sec</a:t>
            </a:r>
          </a:p>
          <a:p>
            <a:r>
              <a:rPr lang="en-US" altLang="en-US" sz="1600"/>
              <a:t>Expansion Vel:  23.0 km/sec</a:t>
            </a:r>
          </a:p>
          <a:p>
            <a:r>
              <a:rPr lang="en-US" altLang="en-US" b="1"/>
              <a:t>Distance: 2800 ly</a:t>
            </a:r>
          </a:p>
          <a:p>
            <a:r>
              <a:rPr lang="en-US" altLang="en-US" sz="1600"/>
              <a:t>Mean Surface Br. 15.3 Mag/arc-sec²</a:t>
            </a:r>
          </a:p>
          <a:p>
            <a:endParaRPr lang="en-US" altLang="en-U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Understanding the Target Characteristics in Advance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457200" y="1828800"/>
            <a:ext cx="8229600" cy="5819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b="1"/>
              <a:t>Comments:</a:t>
            </a:r>
          </a:p>
          <a:p>
            <a:r>
              <a:rPr lang="en-US" altLang="en-US" b="1"/>
              <a:t>Ring structure plus irregular disk with traces of ring structure.</a:t>
            </a:r>
          </a:p>
          <a:p>
            <a:r>
              <a:rPr lang="en-US" altLang="en-US" b="1"/>
              <a:t>Fainter spherical envelope.</a:t>
            </a:r>
          </a:p>
          <a:p>
            <a:endParaRPr lang="en-US" altLang="en-US" b="1"/>
          </a:p>
          <a:p>
            <a:r>
              <a:rPr lang="en-US" altLang="en-US" sz="1600"/>
              <a:t>Millennium Star Atlas Vol II Chart 851</a:t>
            </a:r>
          </a:p>
          <a:p>
            <a:r>
              <a:rPr lang="en-US" altLang="en-US" sz="1600"/>
              <a:t>Sky Atlas 2000 Chart 20</a:t>
            </a:r>
          </a:p>
          <a:p>
            <a:r>
              <a:rPr lang="en-US" altLang="en-US" sz="1600"/>
              <a:t>Uranometria 2000 Vol II Chart 325</a:t>
            </a:r>
          </a:p>
          <a:p>
            <a:r>
              <a:rPr lang="en-US" altLang="en-US" b="1"/>
              <a:t>Uranometria 2nd Ed. Chart 151</a:t>
            </a:r>
          </a:p>
          <a:p>
            <a:r>
              <a:rPr lang="en-US" altLang="en-US" sz="1600"/>
              <a:t>Herald-Bobroff Astroatlas B-06 C-57</a:t>
            </a:r>
          </a:p>
          <a:p>
            <a:endParaRPr lang="en-US" altLang="en-US" sz="1600"/>
          </a:p>
          <a:p>
            <a:r>
              <a:rPr lang="en-US" altLang="en-US" sz="1600"/>
              <a:t>Apparent Data for 2003 Apr 13  EDT at Columbia, Maryland:</a:t>
            </a:r>
          </a:p>
          <a:p>
            <a:r>
              <a:rPr lang="en-US" altLang="en-US" sz="1600"/>
              <a:t>Apparent RA: 10h24m55.5s, Apparent Dec: -18°39'36"</a:t>
            </a:r>
          </a:p>
          <a:p>
            <a:r>
              <a:rPr lang="en-US" altLang="en-US" sz="1600"/>
              <a:t>Ecliptical lon: +165°32', Ecliptical lat: -26°27'</a:t>
            </a:r>
          </a:p>
          <a:p>
            <a:r>
              <a:rPr lang="en-US" altLang="en-US" sz="1600"/>
              <a:t>Azimuth: +180°00', Altitude: +32°08'</a:t>
            </a:r>
          </a:p>
          <a:p>
            <a:r>
              <a:rPr lang="en-US" altLang="en-US" sz="1600"/>
              <a:t>Zenith Distance: +57°52'</a:t>
            </a:r>
          </a:p>
          <a:p>
            <a:r>
              <a:rPr lang="en-US" altLang="en-US" sz="1600"/>
              <a:t>Local Sidereal Time:  02h44m</a:t>
            </a:r>
          </a:p>
          <a:p>
            <a:r>
              <a:rPr lang="en-US" altLang="en-US" sz="1600"/>
              <a:t>Hour Angle:  00h00m</a:t>
            </a:r>
          </a:p>
          <a:p>
            <a:r>
              <a:rPr lang="en-US" altLang="en-US" sz="1600"/>
              <a:t>Airmass: 1.9</a:t>
            </a:r>
          </a:p>
          <a:p>
            <a:r>
              <a:rPr lang="en-US" altLang="en-US" sz="1600"/>
              <a:t>Mean Extincted magnitude:  8.8</a:t>
            </a:r>
          </a:p>
          <a:p>
            <a:endParaRPr lang="en-US" altLang="en-US" sz="1600"/>
          </a:p>
          <a:p>
            <a:endParaRPr lang="en-US" altLang="en-US"/>
          </a:p>
          <a:p>
            <a:pPr>
              <a:spcBef>
                <a:spcPct val="50000"/>
              </a:spcBef>
            </a:pPr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0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33CCFF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10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33CCFF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64</TotalTime>
  <Words>535</Words>
  <Application>Microsoft Office PowerPoint</Application>
  <PresentationFormat>On-screen Show (4:3)</PresentationFormat>
  <Paragraphs>105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Garamond</vt:lpstr>
      <vt:lpstr>Times New Roman</vt:lpstr>
      <vt:lpstr>Wingdings</vt:lpstr>
      <vt:lpstr>Stream</vt:lpstr>
      <vt:lpstr>Urban Astronomy Club</vt:lpstr>
      <vt:lpstr>Urban Astronomy Club</vt:lpstr>
      <vt:lpstr>Making a List</vt:lpstr>
      <vt:lpstr>Doing a Monthly Sort</vt:lpstr>
      <vt:lpstr>Comparing Sort to List</vt:lpstr>
      <vt:lpstr>Finding Out “What’s Up Tonight?”</vt:lpstr>
      <vt:lpstr>April’s Targets: The 6% Solution</vt:lpstr>
      <vt:lpstr>Understanding the Target Characteristics In Advance</vt:lpstr>
      <vt:lpstr>Understanding the Target Characteristics in Advance</vt:lpstr>
      <vt:lpstr>Star-hopping</vt:lpstr>
      <vt:lpstr>Starhopping: The “3” Steps</vt:lpstr>
      <vt:lpstr>Logging Observations</vt:lpstr>
    </vt:vector>
  </TitlesOfParts>
  <Company>Vortex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Urban Astronomy Club</dc:title>
  <dc:creator>Jerry Persall</dc:creator>
  <cp:lastModifiedBy>Chas Rimpo</cp:lastModifiedBy>
  <cp:revision>8</cp:revision>
  <dcterms:created xsi:type="dcterms:W3CDTF">2003-04-13T11:50:09Z</dcterms:created>
  <dcterms:modified xsi:type="dcterms:W3CDTF">2013-11-29T17:54:53Z</dcterms:modified>
</cp:coreProperties>
</file>